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3771780-DCDB-45B1-91B7-7DAEF2C21C14}">
  <a:tblStyle styleId="{23771780-DCDB-45B1-91B7-7DAEF2C21C1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qW2aKLFnCfpto7c_R4F8INNzvW3LV7DMqthy8Hlsj8Q/copy" TargetMode="External"/><Relationship Id="rId11" Type="http://schemas.openxmlformats.org/officeDocument/2006/relationships/hyperlink" Target="https://docs.google.com/presentation/d/19ivRetiBqKhr3y-qThpycmr_fK4XvkZGcHxl7F-9qyw/copy" TargetMode="External"/><Relationship Id="rId10" Type="http://schemas.openxmlformats.org/officeDocument/2006/relationships/hyperlink" Target="https://docs.google.com/presentation/d/1_83qVZJ08ShhbO1yWYBzpkX4tkVRSyol8pfAhwr6gY8/copy" TargetMode="External"/><Relationship Id="rId12" Type="http://schemas.openxmlformats.org/officeDocument/2006/relationships/image" Target="../media/image1.png"/><Relationship Id="rId9" Type="http://schemas.openxmlformats.org/officeDocument/2006/relationships/hyperlink" Target="https://docs.google.com/presentation/d/1qW2aKLFnCfpto7c_R4F8INNzvW3LV7DMqthy8Hlsj8Q/copy" TargetMode="External"/><Relationship Id="rId5" Type="http://schemas.openxmlformats.org/officeDocument/2006/relationships/hyperlink" Target="https://docs.google.com/presentation/d/1_83qVZJ08ShhbO1yWYBzpkX4tkVRSyol8pfAhwr6gY8/copy" TargetMode="External"/><Relationship Id="rId6" Type="http://schemas.openxmlformats.org/officeDocument/2006/relationships/hyperlink" Target="https://docs.google.com/presentation/d/19ivRetiBqKhr3y-qThpycmr_fK4XvkZGcHxl7F-9qyw/copy" TargetMode="External"/><Relationship Id="rId7" Type="http://schemas.openxmlformats.org/officeDocument/2006/relationships/hyperlink" Target="https://docs.google.com/presentation/d/1U20vnLFO7s-e8iMqzZqisBSod9cKsLlBeS6UhNLm65g/copy" TargetMode="External"/><Relationship Id="rId8" Type="http://schemas.openxmlformats.org/officeDocument/2006/relationships/hyperlink" Target="https://docs.google.com/presentation/d/1lKE2uFByblTEys9WLDJEBf-0NfrPxT5Ndb-NpYVgP7s/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YGVcfVG1z0FhO7Ut92fl9lsEl_trUcurGZ1o2H5IvNw/copy"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{23771780-DCDB-45B1-91B7-7DAEF2C21C14}</a:tableStyleId>
              </a:tblPr>
              <a:tblGrid>
                <a:gridCol w="1458775"/>
                <a:gridCol w="3684800"/>
                <a:gridCol w="3910450"/>
              </a:tblGrid>
              <a:tr h="3134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8: Lives of Immigrants</a:t>
                      </a:r>
                      <a:endParaRPr b="1">
                        <a:latin typeface="Inter"/>
                        <a:ea typeface="Inter"/>
                        <a:cs typeface="Inter"/>
                        <a:sym typeface="Inter"/>
                      </a:endParaRPr>
                    </a:p>
                  </a:txBody>
                  <a:tcPr marT="91425" marB="91425" marR="91425" marL="91425"/>
                </a:tc>
                <a:tc hMerge="1"/>
              </a:tr>
              <a:tr h="4581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Who were the main immigrant groups moving to the United States in the early 1800s and how were their lives affected by Industrialization and Urbanization?</a:t>
                      </a:r>
                      <a:endParaRPr sz="1300">
                        <a:latin typeface="Inter"/>
                        <a:ea typeface="Inter"/>
                        <a:cs typeface="Inter"/>
                        <a:sym typeface="Inter"/>
                      </a:endParaRPr>
                    </a:p>
                  </a:txBody>
                  <a:tcPr marT="91425" marB="91425" marR="91425" marL="91425"/>
                </a:tc>
                <a:tc hMerge="1"/>
              </a:tr>
              <a:tr h="3013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7.33, 7.44, 7.47, 7.55, 7.59</a:t>
                      </a:r>
                      <a:endParaRPr sz="1300">
                        <a:latin typeface="Inter"/>
                        <a:ea typeface="Inter"/>
                        <a:cs typeface="Inter"/>
                        <a:sym typeface="Inter"/>
                      </a:endParaRPr>
                    </a:p>
                  </a:txBody>
                  <a:tcPr marT="91425" marB="91425" marR="91425" marL="91425"/>
                </a:tc>
                <a:tc hMerge="1"/>
              </a:tr>
              <a:tr h="4581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Historical Empathy</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3020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Lives of Immigrants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Lives of Immigrants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40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Nativism</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Prediction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8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3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content using slides 1-5 of the </a:t>
                      </a:r>
                      <a:r>
                        <a:rPr lang="en" sz="1200" u="sng">
                          <a:solidFill>
                            <a:schemeClr val="hlink"/>
                          </a:solidFill>
                          <a:latin typeface="Inter"/>
                          <a:ea typeface="Inter"/>
                          <a:cs typeface="Inter"/>
                          <a:sym typeface="Inter"/>
                          <a:hlinkClick r:id="rId10"/>
                        </a:rPr>
                        <a:t>Lives of Immigrants Presentation</a:t>
                      </a:r>
                      <a:r>
                        <a:rPr lang="en" sz="1200">
                          <a:solidFill>
                            <a:schemeClr val="dk1"/>
                          </a:solidFill>
                          <a:latin typeface="Inter"/>
                          <a:ea typeface="Inter"/>
                          <a:cs typeface="Inter"/>
                          <a:sym typeface="Inter"/>
                        </a:rPr>
                        <a:t>. Students will complete the guided notes (page 1) in the </a:t>
                      </a:r>
                      <a:r>
                        <a:rPr lang="en" sz="1200" u="sng">
                          <a:solidFill>
                            <a:schemeClr val="hlink"/>
                          </a:solidFill>
                          <a:latin typeface="Inter"/>
                          <a:ea typeface="Inter"/>
                          <a:cs typeface="Inter"/>
                          <a:sym typeface="Inter"/>
                          <a:hlinkClick r:id="rId11"/>
                        </a:rPr>
                        <a:t>Lives of Immigrants Student Worksheet</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8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worksheet to the students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Go over slides 1-5 of the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guided notes and participate in class discussions during the introduction lecture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Early Republic</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{23771780-DCDB-45B1-91B7-7DAEF2C21C14}</a:tableStyleId>
              </a:tblPr>
              <a:tblGrid>
                <a:gridCol w="1458775"/>
                <a:gridCol w="3684800"/>
                <a:gridCol w="3910450"/>
              </a:tblGrid>
              <a:tr h="3645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8: Lives of Immigrants </a:t>
                      </a:r>
                      <a:r>
                        <a:rPr b="1" lang="en">
                          <a:solidFill>
                            <a:schemeClr val="dk1"/>
                          </a:solidFill>
                          <a:latin typeface="Inter"/>
                          <a:ea typeface="Inter"/>
                          <a:cs typeface="Inter"/>
                          <a:sym typeface="Inter"/>
                        </a:rPr>
                        <a:t>- Continued</a:t>
                      </a:r>
                      <a:endParaRPr b="1">
                        <a:solidFill>
                          <a:schemeClr val="dk1"/>
                        </a:solidFill>
                        <a:latin typeface="Inter"/>
                        <a:ea typeface="Inter"/>
                        <a:cs typeface="Inter"/>
                        <a:sym typeface="Inter"/>
                      </a:endParaRPr>
                    </a:p>
                  </a:txBody>
                  <a:tcPr marT="91425" marB="91425" marR="91425" marL="91425"/>
                </a:tc>
                <a:tc hMerge="1"/>
              </a:tr>
              <a:tr h="9816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 6, guide students through a primary source on Nativism. Students will engage through a THINKS Document Analysis worksheet (pages 2-3 or the Thinking Nation Platform). Guide students through the process collectively.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064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2-3 or Thinking Nation Platform</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 support through guided questions and reading the source aloud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t>
                      </a:r>
                      <a:r>
                        <a:rPr lang="en" sz="1200">
                          <a:latin typeface="Inter"/>
                          <a:ea typeface="Inter"/>
                          <a:cs typeface="Inter"/>
                          <a:sym typeface="Inter"/>
                        </a:rPr>
                        <a:t>source</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clarifying questions if needed</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questions on THINKS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210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Use slides 8-12 to provide an introduction to the final task (a diary entry), highlighting the limitations of the activity. </a:t>
                      </a:r>
                      <a:r>
                        <a:rPr lang="en" sz="1200">
                          <a:latin typeface="Inter"/>
                          <a:ea typeface="Inter"/>
                          <a:cs typeface="Inter"/>
                          <a:sym typeface="Inter"/>
                        </a:rPr>
                        <a:t>Students</a:t>
                      </a:r>
                      <a:r>
                        <a:rPr lang="en" sz="1200">
                          <a:latin typeface="Inter"/>
                          <a:ea typeface="Inter"/>
                          <a:cs typeface="Inter"/>
                          <a:sym typeface="Inter"/>
                        </a:rPr>
                        <a:t> will explore three videos which cover information about Irish and German immigrants, as well as the rise of Nativism and the Know-Nothing Party. The videos are embedded in the Lives of Immigrants presentation if you want to view as a class, but they are also linked on the digital version of the student handout if you would like students to listen and take notes individually. Using this information, and their guided notes worksheet, they will write a diary entry from the perspective of an immigrant during the Early Republic.</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625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Introduce the diary entry task and highlight the limitations of the practice (slide 8)</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Play the videos provided in the Lives of Immigrants presentation for students to watch as a class. After each video, have students volunteer information they took notes on.</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Review the directions and requirements of the diary entry assignment with students.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Monitor and answer questions as students create their diary entry.</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Watch the three videos about German immigration, Irish immigration, and the rise of Nativism.</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Take notes on your worksheet as you listen to the videos and participate in class discussion after each video.</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Create a diary entry from the perspective of an immigrant in the Early Republic using content from today’s lesson.</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{23771780-DCDB-45B1-91B7-7DAEF2C21C14}</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8: Lives of Immigrants - Continued</a:t>
                      </a:r>
                      <a:endParaRPr b="1">
                        <a:solidFill>
                          <a:schemeClr val="dk1"/>
                        </a:solidFill>
                        <a:latin typeface="Inter"/>
                        <a:ea typeface="Inter"/>
                        <a:cs typeface="Inter"/>
                        <a:sym typeface="Inter"/>
                      </a:endParaRPr>
                    </a:p>
                  </a:txBody>
                  <a:tcPr marT="91425" marB="91425" marR="91425" marL="91425"/>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accent5"/>
                          </a:solidFill>
                          <a:latin typeface="Inter"/>
                          <a:ea typeface="Inter"/>
                          <a:cs typeface="Inter"/>
                          <a:sym typeface="Inter"/>
                          <a:hlinkClick r:id="rId4">
                            <a:extLst>
                              <a:ext uri="{A12FA001-AC4F-418D-AE19-62706E023703}">
                                <ahyp:hlinkClr val="tx"/>
                              </a:ext>
                            </a:extLst>
                          </a:hlinkClick>
                        </a:rPr>
                        <a:t>Unit 6 Inquiry Journal</a:t>
                      </a:r>
                      <a:r>
                        <a:rPr lang="en" sz="1200">
                          <a:solidFill>
                            <a:schemeClr val="dk1"/>
                          </a:solidFill>
                          <a:latin typeface="Inter"/>
                          <a:ea typeface="Inter"/>
                          <a:cs typeface="Inter"/>
                          <a:sym typeface="Inter"/>
                        </a:rPr>
                        <a:t>. Students will use page 6 to answer the Compelling Question for Topic 3.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6</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6: </a:t>
                      </a:r>
                      <a:r>
                        <a:rPr lang="en" sz="1200">
                          <a:solidFill>
                            <a:srgbClr val="000000"/>
                          </a:solidFill>
                          <a:latin typeface="Inter"/>
                          <a:ea typeface="Inter"/>
                          <a:cs typeface="Inter"/>
                          <a:sym typeface="Inter"/>
                        </a:rPr>
                        <a:t>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Early Republic: Daily Lesson Plan (90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